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4"/>
  </p:notesMasterIdLst>
  <p:handoutMasterIdLst>
    <p:handoutMasterId r:id="rId15"/>
  </p:handoutMasterIdLst>
  <p:sldIdLst>
    <p:sldId id="528" r:id="rId2"/>
    <p:sldId id="530" r:id="rId3"/>
    <p:sldId id="546" r:id="rId4"/>
    <p:sldId id="552" r:id="rId5"/>
    <p:sldId id="549" r:id="rId6"/>
    <p:sldId id="555" r:id="rId7"/>
    <p:sldId id="547" r:id="rId8"/>
    <p:sldId id="548" r:id="rId9"/>
    <p:sldId id="554" r:id="rId10"/>
    <p:sldId id="550" r:id="rId11"/>
    <p:sldId id="551" r:id="rId12"/>
    <p:sldId id="545" r:id="rId1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uresh" initials="SC" lastIdx="1" clrIdx="0">
    <p:extLst>
      <p:ext uri="{19B8F6BF-5375-455C-9EA6-DF929625EA0E}">
        <p15:presenceInfo xmlns:p15="http://schemas.microsoft.com/office/powerpoint/2012/main" userId="Suresh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339933"/>
    <a:srgbClr val="0066FF"/>
    <a:srgbClr val="3399FF"/>
    <a:srgbClr val="EAEFF7"/>
    <a:srgbClr val="FF6600"/>
    <a:srgbClr val="1A4669"/>
    <a:srgbClr val="C6D254"/>
    <a:srgbClr val="B1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45" autoAdjust="0"/>
    <p:restoredTop sz="99112" autoAdjust="0"/>
  </p:normalViewPr>
  <p:slideViewPr>
    <p:cSldViewPr snapToGrid="0">
      <p:cViewPr varScale="1">
        <p:scale>
          <a:sx n="102" d="100"/>
          <a:sy n="102" d="100"/>
        </p:scale>
        <p:origin x="450" y="102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1938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1072" y="6391922"/>
            <a:ext cx="2942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3GPP SA#94-e,</a:t>
            </a:r>
            <a:r>
              <a:rPr lang="en-GB" sz="1100" b="0" kern="1200" baseline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14</a:t>
            </a:r>
            <a:r>
              <a:rPr lang="en-GB" sz="1100" b="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-20 December</a:t>
            </a:r>
            <a:r>
              <a:rPr lang="en-GB" sz="1100" b="0" kern="1200" baseline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n-GB" sz="1100" b="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2021</a:t>
            </a:r>
            <a:endParaRPr lang="en-US" sz="1100" b="0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7714696" y="1149991"/>
            <a:ext cx="3898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Attachment</a:t>
            </a:r>
            <a:r>
              <a:rPr lang="en-US" b="1" baseline="0" dirty="0">
                <a:solidFill>
                  <a:schemeClr val="bg1"/>
                </a:solidFill>
              </a:rPr>
              <a:t> to </a:t>
            </a:r>
            <a:r>
              <a:rPr lang="en-US" b="1" dirty="0">
                <a:solidFill>
                  <a:schemeClr val="bg1"/>
                </a:solidFill>
              </a:rPr>
              <a:t>SP-211580_Rev2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99390" y="2742362"/>
            <a:ext cx="8952411" cy="1784814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900" dirty="0"/>
            </a:br>
            <a:r>
              <a:rPr lang="en-GB" sz="5300" b="1" dirty="0"/>
              <a:t> 3GPP Inputs to GSMA OPAG </a:t>
            </a:r>
            <a:r>
              <a:rPr lang="en-US" sz="5300" b="1" dirty="0"/>
              <a:t>API Mapping (SDO References)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838200" y="7377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sz="3600" dirty="0"/>
              <a:t>GSMA OPAG API Mapping Feedback – SBI-CHF</a:t>
            </a:r>
            <a:endParaRPr lang="en-GB" altLang="en-US" sz="36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343306"/>
              </p:ext>
            </p:extLst>
          </p:nvPr>
        </p:nvGraphicFramePr>
        <p:xfrm>
          <a:off x="275844" y="1859691"/>
          <a:ext cx="11640311" cy="1767840"/>
        </p:xfrm>
        <a:graphic>
          <a:graphicData uri="http://schemas.openxmlformats.org/drawingml/2006/table">
            <a:tbl>
              <a:tblPr firstRow="1" firstCol="1" bandRow="1"/>
              <a:tblGrid>
                <a:gridCol w="1335642">
                  <a:extLst>
                    <a:ext uri="{9D8B030D-6E8A-4147-A177-3AD203B41FA5}">
                      <a16:colId xmlns:a16="http://schemas.microsoft.com/office/drawing/2014/main" val="2424171762"/>
                    </a:ext>
                  </a:extLst>
                </a:gridCol>
                <a:gridCol w="16382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9518">
                  <a:extLst>
                    <a:ext uri="{9D8B030D-6E8A-4147-A177-3AD203B41FA5}">
                      <a16:colId xmlns:a16="http://schemas.microsoft.com/office/drawing/2014/main" val="2372134247"/>
                    </a:ext>
                  </a:extLst>
                </a:gridCol>
                <a:gridCol w="1542240">
                  <a:extLst>
                    <a:ext uri="{9D8B030D-6E8A-4147-A177-3AD203B41FA5}">
                      <a16:colId xmlns:a16="http://schemas.microsoft.com/office/drawing/2014/main" val="1900535912"/>
                    </a:ext>
                  </a:extLst>
                </a:gridCol>
                <a:gridCol w="1932433">
                  <a:extLst>
                    <a:ext uri="{9D8B030D-6E8A-4147-A177-3AD203B41FA5}">
                      <a16:colId xmlns:a16="http://schemas.microsoft.com/office/drawing/2014/main" val="4188662029"/>
                    </a:ext>
                  </a:extLst>
                </a:gridCol>
                <a:gridCol w="3672257">
                  <a:extLst>
                    <a:ext uri="{9D8B030D-6E8A-4147-A177-3AD203B41FA5}">
                      <a16:colId xmlns:a16="http://schemas.microsoft.com/office/drawing/2014/main" val="1036894182"/>
                    </a:ext>
                  </a:extLst>
                </a:gridCol>
              </a:tblGrid>
              <a:tr h="2194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APIs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Description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SDO References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Comments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ctr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Inputs</a:t>
                      </a:r>
                      <a:br>
                        <a:rPr lang="en-IN" sz="1400" b="1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</a:br>
                      <a:r>
                        <a:rPr lang="en-IN" sz="1400" b="1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(on SDO references)</a:t>
                      </a:r>
                      <a:endParaRPr lang="en-IN" sz="1400" b="1" kern="12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Additional</a:t>
                      </a:r>
                      <a:r>
                        <a:rPr lang="en-IN" sz="1400" b="1" baseline="0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r>
                        <a:rPr lang="en-IN" sz="1400" b="1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Feedback/Remarks</a:t>
                      </a:r>
                      <a:endParaRPr lang="en-IN" sz="14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5345326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Charging events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Provide charging data on application usage of resources and capabilities to be included in charging records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b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32.291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32.240</a:t>
                      </a:r>
                    </a:p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32.290 (Stage 2) | </a:t>
                      </a:r>
                    </a:p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          TS 32.257 (Stage 2) | </a:t>
                      </a:r>
                    </a:p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          TS 32.255 (Stage 2)</a:t>
                      </a:r>
                    </a:p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32.291 (Stage 3)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3GPP TS 32.240 Charging Architecture and Principles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3GPP TS 32.290 5G system, Charging services, operations and procedures using Service Based Interface (SBI)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3GPP TS 32.257 Edge application-specific domain charging framework.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32.255 </a:t>
                      </a:r>
                      <a:r>
                        <a:rPr lang="en-US" sz="11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SMF charging supports the Edge application usage charging</a:t>
                      </a:r>
                      <a:r>
                        <a:rPr lang="en-IN" sz="11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endParaRPr lang="en-IN" altLang="zh-CN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  <a:cs typeface="+mn-cs"/>
                      </a:endParaRP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3GPP TS 32.291 5G system, charging service SBI </a:t>
                      </a:r>
                      <a:r>
                        <a:rPr lang="en-IN" altLang="zh-CN" sz="110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OpenAPI</a:t>
                      </a:r>
                      <a:r>
                        <a:rPr lang="en-IN" altLang="zh-CN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9489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4527383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838200" y="7377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sz="3600" dirty="0"/>
              <a:t>GSMA OPAG API Mapping Feedback – UNI</a:t>
            </a:r>
            <a:endParaRPr lang="en-GB" altLang="en-US" sz="36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7692302"/>
              </p:ext>
            </p:extLst>
          </p:nvPr>
        </p:nvGraphicFramePr>
        <p:xfrm>
          <a:off x="244467" y="1732262"/>
          <a:ext cx="11640312" cy="2438400"/>
        </p:xfrm>
        <a:graphic>
          <a:graphicData uri="http://schemas.openxmlformats.org/drawingml/2006/table">
            <a:tbl>
              <a:tblPr firstRow="1" firstCol="1" bandRow="1"/>
              <a:tblGrid>
                <a:gridCol w="1335642">
                  <a:extLst>
                    <a:ext uri="{9D8B030D-6E8A-4147-A177-3AD203B41FA5}">
                      <a16:colId xmlns:a16="http://schemas.microsoft.com/office/drawing/2014/main" val="2424171762"/>
                    </a:ext>
                  </a:extLst>
                </a:gridCol>
                <a:gridCol w="14903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95718">
                  <a:extLst>
                    <a:ext uri="{9D8B030D-6E8A-4147-A177-3AD203B41FA5}">
                      <a16:colId xmlns:a16="http://schemas.microsoft.com/office/drawing/2014/main" val="2372134247"/>
                    </a:ext>
                  </a:extLst>
                </a:gridCol>
                <a:gridCol w="1617926">
                  <a:extLst>
                    <a:ext uri="{9D8B030D-6E8A-4147-A177-3AD203B41FA5}">
                      <a16:colId xmlns:a16="http://schemas.microsoft.com/office/drawing/2014/main" val="1900535912"/>
                    </a:ext>
                  </a:extLst>
                </a:gridCol>
                <a:gridCol w="1908625">
                  <a:extLst>
                    <a:ext uri="{9D8B030D-6E8A-4147-A177-3AD203B41FA5}">
                      <a16:colId xmlns:a16="http://schemas.microsoft.com/office/drawing/2014/main" val="4188662029"/>
                    </a:ext>
                  </a:extLst>
                </a:gridCol>
                <a:gridCol w="3692098">
                  <a:extLst>
                    <a:ext uri="{9D8B030D-6E8A-4147-A177-3AD203B41FA5}">
                      <a16:colId xmlns:a16="http://schemas.microsoft.com/office/drawing/2014/main" val="1036894182"/>
                    </a:ext>
                  </a:extLst>
                </a:gridCol>
              </a:tblGrid>
              <a:tr h="2194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APIs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Description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SDO References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Comments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ctr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Inputs</a:t>
                      </a:r>
                      <a:br>
                        <a:rPr lang="en-IN" sz="1400" b="1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</a:br>
                      <a:r>
                        <a:rPr lang="en-IN" sz="1400" b="1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(on SDO references)</a:t>
                      </a:r>
                      <a:endParaRPr lang="en-IN" sz="1400" b="1" kern="12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Additional</a:t>
                      </a:r>
                      <a:r>
                        <a:rPr lang="en-IN" sz="1400" b="1" baseline="0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r>
                        <a:rPr lang="en-IN" sz="1400" b="1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Feedback/Remarks</a:t>
                      </a:r>
                      <a:endParaRPr lang="en-IN" sz="14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5345326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Registration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Register and authenticate a UE with the OP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23.558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24.558 (Stage 3)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23.548 (Stage 2)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24.558 specifies</a:t>
                      </a:r>
                      <a:r>
                        <a:rPr lang="en-IN" sz="11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Stage 3 aspects for registration</a:t>
                      </a:r>
                    </a:p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23.548 specifies Stage 2 core network aspects on authorization, deployment information provisioning and support functions for Application level registration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9489373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Discovery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Discover the available resources, capabilities and applications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23.558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24.558 (Stage 3)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23.548 (Stage 2)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24.558 specifies</a:t>
                      </a:r>
                      <a:r>
                        <a:rPr lang="en-IN" sz="11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Stage 3 aspects for discovery</a:t>
                      </a:r>
                    </a:p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23.548 specifies Stage 2 core network aspects for DNS/EASDF based discovery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1839875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Mobility/</a:t>
                      </a:r>
                      <a:r>
                        <a:rPr lang="en-IN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QoE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Handling of mobility and </a:t>
                      </a:r>
                      <a:r>
                        <a:rPr lang="en-IN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QoE</a:t>
                      </a:r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reporting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23.558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24.558 (Stage 3) |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28.404 (Stage 1) | 3GPP TS 28.405(Stage 2)</a:t>
                      </a:r>
                      <a:r>
                        <a:rPr lang="en-IN" sz="11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|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23.548 (Stage 2)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24.558 specifies</a:t>
                      </a:r>
                      <a:r>
                        <a:rPr lang="en-IN" sz="11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Stage 3 aspects for mobility aspects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28.404 and TS 28.405 specifies QOE management.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23.548 specifies Stage 2 core network aspects for mobility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23105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8634457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838200" y="7377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sz="3600" dirty="0"/>
              <a:t>GSMA OPAG API Mapping Feedback – NBI (1/3)</a:t>
            </a:r>
            <a:endParaRPr lang="en-GB" altLang="en-US" sz="36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820525"/>
              </p:ext>
            </p:extLst>
          </p:nvPr>
        </p:nvGraphicFramePr>
        <p:xfrm>
          <a:off x="70590" y="1526151"/>
          <a:ext cx="11897293" cy="4747260"/>
        </p:xfrm>
        <a:graphic>
          <a:graphicData uri="http://schemas.openxmlformats.org/drawingml/2006/table">
            <a:tbl>
              <a:tblPr firstRow="1" firstCol="1" bandRow="1"/>
              <a:tblGrid>
                <a:gridCol w="1509603">
                  <a:extLst>
                    <a:ext uri="{9D8B030D-6E8A-4147-A177-3AD203B41FA5}">
                      <a16:colId xmlns:a16="http://schemas.microsoft.com/office/drawing/2014/main" val="2424171762"/>
                    </a:ext>
                  </a:extLst>
                </a:gridCol>
                <a:gridCol w="14947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7763">
                  <a:extLst>
                    <a:ext uri="{9D8B030D-6E8A-4147-A177-3AD203B41FA5}">
                      <a16:colId xmlns:a16="http://schemas.microsoft.com/office/drawing/2014/main" val="2372134247"/>
                    </a:ext>
                  </a:extLst>
                </a:gridCol>
                <a:gridCol w="1372320">
                  <a:extLst>
                    <a:ext uri="{9D8B030D-6E8A-4147-A177-3AD203B41FA5}">
                      <a16:colId xmlns:a16="http://schemas.microsoft.com/office/drawing/2014/main" val="1900535912"/>
                    </a:ext>
                  </a:extLst>
                </a:gridCol>
                <a:gridCol w="1972235">
                  <a:extLst>
                    <a:ext uri="{9D8B030D-6E8A-4147-A177-3AD203B41FA5}">
                      <a16:colId xmlns:a16="http://schemas.microsoft.com/office/drawing/2014/main" val="4188662029"/>
                    </a:ext>
                  </a:extLst>
                </a:gridCol>
                <a:gridCol w="4020671">
                  <a:extLst>
                    <a:ext uri="{9D8B030D-6E8A-4147-A177-3AD203B41FA5}">
                      <a16:colId xmlns:a16="http://schemas.microsoft.com/office/drawing/2014/main" val="1036894182"/>
                    </a:ext>
                  </a:extLst>
                </a:gridCol>
              </a:tblGrid>
              <a:tr h="2194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APIs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Description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SDO References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Comments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ctr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Inputs</a:t>
                      </a:r>
                      <a:br>
                        <a:rPr lang="en-IN" sz="1400" b="1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</a:br>
                      <a:r>
                        <a:rPr lang="en-IN" sz="1400" b="1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(on SDO references)</a:t>
                      </a:r>
                      <a:endParaRPr lang="en-IN" sz="1400" b="1" kern="12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Additional</a:t>
                      </a:r>
                      <a:r>
                        <a:rPr lang="en-IN" sz="1400" b="1" baseline="0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r>
                        <a:rPr lang="en-IN" sz="1400" b="1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Feedback/Remarks</a:t>
                      </a:r>
                      <a:endParaRPr lang="en-IN" sz="14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5345326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Application </a:t>
                      </a:r>
                      <a:r>
                        <a:rPr lang="en-IN" sz="105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onboarding</a:t>
                      </a:r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and image management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Provide and manage application images to be deployed on resources within the operator network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ETSI MEC 010-2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How much can be reused?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05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28.538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05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28.538 specifies</a:t>
                      </a:r>
                      <a:r>
                        <a:rPr lang="en-IN" sz="105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Edge Computing Management. It support lifecycle management (e.g. </a:t>
                      </a:r>
                      <a:r>
                        <a:rPr lang="en-IN" sz="1050" baseline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onboarding</a:t>
                      </a:r>
                      <a:r>
                        <a:rPr lang="en-IN" sz="105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) of Edge applications.</a:t>
                      </a:r>
                      <a:endParaRPr lang="en-IN" sz="105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84711523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fr-F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Application Instance Management (Resource Life-Cycle Management)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Reserve and use compute resources within the operator network for the deployment of applications on VMs or Containers</a:t>
                      </a:r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ETSI MEC 010-2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How much can be reused?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05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28.538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05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28.538 specifies</a:t>
                      </a:r>
                      <a:r>
                        <a:rPr lang="en-IN" sz="105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Edge Computing Management. It support lifecycle management of Edge applications.</a:t>
                      </a:r>
                      <a:endParaRPr lang="en-IN" sz="105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8832483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Telemetry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Track usage and load of resources/capabilities used within the operator network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29.122 (SCEF) | TS 29.522 (NEF), 3GPP 28.552, 3GPP 28.554 (depending on data source)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 all requirements collected in the PRD might be covered in 3GPP definition.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05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28.532</a:t>
                      </a:r>
                      <a:r>
                        <a:rPr lang="en-IN" sz="105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| 3GPP TS 28.550 | </a:t>
                      </a:r>
                      <a:r>
                        <a:rPr lang="en-IN" altLang="zh-CN" sz="105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28.422 | 3GPP TS 28.104</a:t>
                      </a:r>
                      <a:endParaRPr lang="en-IN" sz="105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05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It is unclear on the use of SCEF/NEF for this API. All telemetry requirements refers to management plane, and specified</a:t>
                      </a:r>
                      <a:r>
                        <a:rPr lang="en-IN" sz="105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in</a:t>
                      </a:r>
                      <a:r>
                        <a:rPr lang="en-IN" sz="105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3GPP TS 28.552/28.554.</a:t>
                      </a:r>
                    </a:p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05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</a:t>
                      </a:r>
                      <a:r>
                        <a:rPr lang="en-IN" sz="105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TS 28.532/28.550 defined mechanism to collect measurements (Telemetry).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05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3GPPTS 28.422 specifies trace and MDT data collection mechanism.</a:t>
                      </a:r>
                      <a:endParaRPr lang="en-IN" sz="105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05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NOTE: 3GPP TS 28.538 will </a:t>
                      </a:r>
                      <a:r>
                        <a:rPr lang="en-IN" sz="105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specify requirements </a:t>
                      </a:r>
                      <a:r>
                        <a:rPr lang="en-IN" sz="105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and impacts to 28.552/554 for Edge-related telemetry functions.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05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28.104 provides data analysis</a:t>
                      </a:r>
                      <a:r>
                        <a:rPr lang="en-IN" altLang="zh-CN" sz="105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and </a:t>
                      </a:r>
                      <a:r>
                        <a:rPr lang="en-IN" altLang="zh-CN" sz="105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prediction.</a:t>
                      </a:r>
                      <a:endParaRPr lang="en-IN" sz="1050" baseline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8520231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Notifications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Be informed about events related to reserved/used resources/capabilities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29.122 (SCEF) | TS 29.522 (NEF)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 all requirements collected in the PRD might be covered in 3GPP definition.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05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23.558 (Stage </a:t>
                      </a:r>
                      <a:r>
                        <a:rPr lang="en-IN" sz="105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2) </a:t>
                      </a:r>
                      <a:r>
                        <a:rPr lang="en-IN" sz="105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| 3GPP TS 29.558 (Stage</a:t>
                      </a:r>
                      <a:r>
                        <a:rPr lang="en-IN" sz="105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r>
                        <a:rPr lang="en-IN" sz="105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3) | 3GPP TS 28.532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05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23.558 specifies</a:t>
                      </a:r>
                      <a:r>
                        <a:rPr lang="en-IN" sz="105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Edge-specific notifications</a:t>
                      </a:r>
                      <a:r>
                        <a:rPr lang="en-IN" sz="105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about events related to </a:t>
                      </a:r>
                    </a:p>
                    <a:p>
                      <a:pPr marL="266700" marR="95250" indent="-171450" algn="l" latinLnBrk="0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n-IN" sz="105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UE: UE location</a:t>
                      </a:r>
                      <a:r>
                        <a:rPr lang="en-IN" sz="105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in clause 8.6.2, </a:t>
                      </a:r>
                      <a:r>
                        <a:rPr lang="en-IN" sz="105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Application Client Information in clause</a:t>
                      </a:r>
                      <a:r>
                        <a:rPr lang="en-IN" sz="105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8.6.4</a:t>
                      </a:r>
                      <a:r>
                        <a:rPr lang="en-IN" sz="105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, and </a:t>
                      </a:r>
                    </a:p>
                    <a:p>
                      <a:pPr marL="266700" marR="95250" indent="-171450" algn="l" latinLnBrk="0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n-IN" sz="105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EES: service continuity management notifications in clause</a:t>
                      </a:r>
                      <a:r>
                        <a:rPr lang="en-IN" sz="105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8.6.3, </a:t>
                      </a:r>
                      <a:r>
                        <a:rPr lang="en-IN" sz="1050" baseline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QoS</a:t>
                      </a:r>
                      <a:r>
                        <a:rPr lang="en-IN" sz="105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event notification in clause 8.6.6, </a:t>
                      </a:r>
                      <a:r>
                        <a:rPr lang="en-IN" sz="105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service continuity status notifications in clause</a:t>
                      </a:r>
                      <a:r>
                        <a:rPr lang="en-IN" sz="105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8.8.3.6</a:t>
                      </a:r>
                    </a:p>
                    <a:p>
                      <a:pPr marL="266700" marR="9525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IN" altLang="zh-CN" sz="105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TS 28.532 captures the management </a:t>
                      </a:r>
                      <a:r>
                        <a:rPr lang="en-US" altLang="zh-CN" sz="105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related notification</a:t>
                      </a:r>
                      <a:r>
                        <a:rPr lang="en-IN" altLang="zh-CN" sz="105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.</a:t>
                      </a:r>
                      <a:endParaRPr lang="en-IN" sz="105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26759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2980964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838200" y="7377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sz="3600" dirty="0"/>
              <a:t>GSMA OPAG API Mapping Feedback – NBI (2/3)</a:t>
            </a:r>
            <a:endParaRPr lang="en-GB" altLang="en-US" sz="360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9169432"/>
              </p:ext>
            </p:extLst>
          </p:nvPr>
        </p:nvGraphicFramePr>
        <p:xfrm>
          <a:off x="89646" y="1681678"/>
          <a:ext cx="11923059" cy="4325112"/>
        </p:xfrm>
        <a:graphic>
          <a:graphicData uri="http://schemas.openxmlformats.org/drawingml/2006/table">
            <a:tbl>
              <a:tblPr firstRow="1" firstCol="1" bandRow="1"/>
              <a:tblGrid>
                <a:gridCol w="1411942">
                  <a:extLst>
                    <a:ext uri="{9D8B030D-6E8A-4147-A177-3AD203B41FA5}">
                      <a16:colId xmlns:a16="http://schemas.microsoft.com/office/drawing/2014/main" val="2424171762"/>
                    </a:ext>
                  </a:extLst>
                </a:gridCol>
                <a:gridCol w="15284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2964">
                  <a:extLst>
                    <a:ext uri="{9D8B030D-6E8A-4147-A177-3AD203B41FA5}">
                      <a16:colId xmlns:a16="http://schemas.microsoft.com/office/drawing/2014/main" val="2372134247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1900535912"/>
                    </a:ext>
                  </a:extLst>
                </a:gridCol>
                <a:gridCol w="1856552">
                  <a:extLst>
                    <a:ext uri="{9D8B030D-6E8A-4147-A177-3AD203B41FA5}">
                      <a16:colId xmlns:a16="http://schemas.microsoft.com/office/drawing/2014/main" val="4188662029"/>
                    </a:ext>
                  </a:extLst>
                </a:gridCol>
                <a:gridCol w="4221518">
                  <a:extLst>
                    <a:ext uri="{9D8B030D-6E8A-4147-A177-3AD203B41FA5}">
                      <a16:colId xmlns:a16="http://schemas.microsoft.com/office/drawing/2014/main" val="1036894182"/>
                    </a:ext>
                  </a:extLst>
                </a:gridCol>
              </a:tblGrid>
              <a:tr h="2194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APIs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Description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SDO References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Comments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ctr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Inputs</a:t>
                      </a:r>
                      <a:br>
                        <a:rPr lang="en-IN" sz="1400" b="1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</a:br>
                      <a:r>
                        <a:rPr lang="en-IN" sz="1400" b="1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(on SDO references)</a:t>
                      </a:r>
                      <a:endParaRPr lang="en-IN" sz="1400" b="1" kern="12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Additional</a:t>
                      </a:r>
                      <a:r>
                        <a:rPr lang="en-IN" sz="1400" b="1" baseline="0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r>
                        <a:rPr lang="en-IN" sz="1400" b="1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Feedback/Remarks</a:t>
                      </a:r>
                      <a:endParaRPr lang="en-IN" sz="14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5345326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Network Events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Be informed about events related to users/subscribers using the reserved/used resources/capabilities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29.122 (SCEF) | TS 29.522 (NEF)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05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23.558</a:t>
                      </a:r>
                      <a:r>
                        <a:rPr lang="en-IN" sz="105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(Stage 2) |</a:t>
                      </a:r>
                      <a:r>
                        <a:rPr lang="en-IN" sz="105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3GPP TS 29.558 (Stage</a:t>
                      </a:r>
                      <a:r>
                        <a:rPr lang="en-IN" sz="105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r>
                        <a:rPr lang="en-IN" sz="105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3)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05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23.222 (Stage</a:t>
                      </a:r>
                      <a:r>
                        <a:rPr lang="en-IN" sz="105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2) | 3GPP TS 29.222 (Stage 3)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05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23.558 specifies enhanced application-aware exposure of network events via EDGE-3 (leveraging CAPIF as specified in clause 8.7.3) e.g. for continuous reporting to track UE's location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Trouble Ticketing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Inform network(s) of issues arising around resource/capability reservation/usage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TMF 621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05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28.532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05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28.532 provides</a:t>
                      </a:r>
                      <a:r>
                        <a:rPr lang="en-IN" sz="105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fault supervision management service which support the trouble ticketing.</a:t>
                      </a:r>
                      <a:endParaRPr lang="en-IN" sz="105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Application Resource Catalogue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Retrieve information on available resources and capabilities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ETSI MEC 011</a:t>
                      </a:r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TMF 639, TMF 634 (Resource inventory), (Resource </a:t>
                      </a:r>
                      <a:r>
                        <a:rPr lang="en-IN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Catalog</a:t>
                      </a:r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))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ETSI MEC to confirm if ETSI MEC 010-2 or 011?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28.538|</a:t>
                      </a:r>
                    </a:p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28.632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28.538 specifies</a:t>
                      </a:r>
                      <a:r>
                        <a:rPr lang="en-IN" sz="11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resource management for Edge applications (e.g. virtual network </a:t>
                      </a: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resource)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TS 28.632 provides 3GPP inventory management.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155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Ordering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Order the use of resources/capabilities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TMF 641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28.531 | 3GPP TS 28.541 | 3GPP TS 28.312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TS 28.531 provides provisioning management service which supports the service order.</a:t>
                      </a:r>
                    </a:p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TS 28.541 provides SLA information related to service ordering.</a:t>
                      </a:r>
                    </a:p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TS 28.312 provides intent management.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9489373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Charging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obtain charging data on used capabilities/resources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29.122 (SCEF) | TS 29.522 (NEF)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baseline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32.240 (Stage 2)</a:t>
                      </a:r>
                    </a:p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32.254 (Stage 2)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baseline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32.290 (Stage 2)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32.291 (Stage 3)</a:t>
                      </a:r>
                    </a:p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baseline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3</a:t>
                      </a:r>
                      <a:r>
                        <a:rPr lang="en-IN" altLang="zh-CN" sz="1100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GPP TS 32.240 Charging Architecture and Principles</a:t>
                      </a:r>
                    </a:p>
                    <a:p>
                      <a:pPr algn="l" rtl="0" fontAlgn="ctr" latinLnBrk="0"/>
                      <a:r>
                        <a:rPr lang="en-IN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3GPP TS 32.254 (SCEF and NEF northbound API charging)</a:t>
                      </a: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100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3GPP TS 32.290 5G system, Charging services, operations and procedures using Service Based Interface (SBI)</a:t>
                      </a:r>
                      <a:br>
                        <a:rPr lang="en-IN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</a:br>
                      <a:r>
                        <a:rPr lang="en-IN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3GPP</a:t>
                      </a:r>
                      <a:r>
                        <a:rPr lang="en-IN" sz="11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 </a:t>
                      </a:r>
                      <a:r>
                        <a:rPr lang="en-IN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TS 32.291 (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Open API for NEF Charging)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altLang="zh-CN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4032966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Billing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Retrieve bill/billing data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TMF 636 (BSS)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104140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838200" y="7377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sz="3600" dirty="0"/>
              <a:t>GSMA OPAG API Mapping Feedback – NBI (3/3)</a:t>
            </a:r>
            <a:endParaRPr lang="en-GB" altLang="en-US" sz="360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9105342"/>
              </p:ext>
            </p:extLst>
          </p:nvPr>
        </p:nvGraphicFramePr>
        <p:xfrm>
          <a:off x="217572" y="1874418"/>
          <a:ext cx="11640313" cy="3779520"/>
        </p:xfrm>
        <a:graphic>
          <a:graphicData uri="http://schemas.openxmlformats.org/drawingml/2006/table">
            <a:tbl>
              <a:tblPr firstRow="1" firstCol="1" bandRow="1"/>
              <a:tblGrid>
                <a:gridCol w="1256209">
                  <a:extLst>
                    <a:ext uri="{9D8B030D-6E8A-4147-A177-3AD203B41FA5}">
                      <a16:colId xmlns:a16="http://schemas.microsoft.com/office/drawing/2014/main" val="2424171762"/>
                    </a:ext>
                  </a:extLst>
                </a:gridCol>
                <a:gridCol w="13366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36059">
                  <a:extLst>
                    <a:ext uri="{9D8B030D-6E8A-4147-A177-3AD203B41FA5}">
                      <a16:colId xmlns:a16="http://schemas.microsoft.com/office/drawing/2014/main" val="2372134247"/>
                    </a:ext>
                  </a:extLst>
                </a:gridCol>
                <a:gridCol w="1513743">
                  <a:extLst>
                    <a:ext uri="{9D8B030D-6E8A-4147-A177-3AD203B41FA5}">
                      <a16:colId xmlns:a16="http://schemas.microsoft.com/office/drawing/2014/main" val="1900535912"/>
                    </a:ext>
                  </a:extLst>
                </a:gridCol>
                <a:gridCol w="2005115">
                  <a:extLst>
                    <a:ext uri="{9D8B030D-6E8A-4147-A177-3AD203B41FA5}">
                      <a16:colId xmlns:a16="http://schemas.microsoft.com/office/drawing/2014/main" val="4188662029"/>
                    </a:ext>
                  </a:extLst>
                </a:gridCol>
                <a:gridCol w="3892533">
                  <a:extLst>
                    <a:ext uri="{9D8B030D-6E8A-4147-A177-3AD203B41FA5}">
                      <a16:colId xmlns:a16="http://schemas.microsoft.com/office/drawing/2014/main" val="1036894182"/>
                    </a:ext>
                  </a:extLst>
                </a:gridCol>
              </a:tblGrid>
              <a:tr h="2194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APIs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Description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SDO References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Comments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ctr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Inputs</a:t>
                      </a:r>
                      <a:br>
                        <a:rPr lang="en-IN" sz="1400" b="1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</a:br>
                      <a:r>
                        <a:rPr lang="en-IN" sz="1400" b="1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(on SDO references)</a:t>
                      </a:r>
                      <a:endParaRPr lang="en-IN" sz="1400" b="1" kern="12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Additional</a:t>
                      </a:r>
                      <a:r>
                        <a:rPr lang="en-IN" sz="1400" b="1" baseline="0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r>
                        <a:rPr lang="en-IN" sz="1400" b="1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Feedback/Remarks</a:t>
                      </a:r>
                      <a:endParaRPr lang="en-IN" sz="14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5345326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QoS</a:t>
                      </a:r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Management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Control </a:t>
                      </a:r>
                      <a:r>
                        <a:rPr lang="en-IN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QoS</a:t>
                      </a:r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profiles used for user/subscriber access to application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3GPP TS 29.122 (SCEF) | TS 29.522 (NEF)</a:t>
                      </a:r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ETSI GS MEC 015 (NEF)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23.558 (Stage 2)</a:t>
                      </a:r>
                      <a:r>
                        <a:rPr lang="en-IN" sz="11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| </a:t>
                      </a: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29.558 (Stage</a:t>
                      </a:r>
                      <a:r>
                        <a:rPr lang="en-IN" sz="11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3</a:t>
                      </a: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) | 3GPP TS 28.541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23.558 specifies Edge application-aware management (create/update/revoke) of session with specific </a:t>
                      </a:r>
                      <a:r>
                        <a:rPr lang="en-IN" sz="11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QoS</a:t>
                      </a: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in clause</a:t>
                      </a:r>
                      <a:r>
                        <a:rPr lang="en-IN" sz="11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8.6.6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TS 28.541 specifies the configuration of 5QI including dynamic5QI and configurable5QI. 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Traffic Influence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Influence routing and mobility policies for traffic associated to application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3GPP TS 29.522 (NEF)</a:t>
                      </a:r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ETSI GS MEC 015 (NEF)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23.558 (Stage 2) | 3GPP TS 29.558 (Stage</a:t>
                      </a:r>
                      <a:r>
                        <a:rPr lang="en-IN" sz="11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3</a:t>
                      </a: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) |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28.104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23.558 clause 8.6.3 specifies detection of user plane path change for the application traffic and report user plane path change to the</a:t>
                      </a:r>
                      <a:r>
                        <a:rPr lang="en-IN" sz="11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Application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TS 28.104 provides network slice traffic analysis</a:t>
                      </a:r>
                      <a:r>
                        <a:rPr lang="en-IN" sz="11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and </a:t>
                      </a: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prediction.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Managing Service availability in LADN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Manage area where application should be available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LADN Concept defined by 3GPP 23.501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2 and Stage 3 Status?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28.538 | 3GPP TS 23.558 (Stage 2) | 3GPP TS  29.558 (Stage</a:t>
                      </a:r>
                      <a:r>
                        <a:rPr lang="en-IN" sz="11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28.538 address</a:t>
                      </a:r>
                      <a:r>
                        <a:rPr lang="en-IN" sz="11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EDN with LADN (DN) </a:t>
                      </a:r>
                    </a:p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23.558 specifies EDN deployment using</a:t>
                      </a:r>
                      <a:r>
                        <a:rPr lang="en-IN" sz="11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LADN in clause 7.3.3.4 and Annex A.2.4</a:t>
                      </a: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.</a:t>
                      </a:r>
                      <a:endParaRPr lang="en-IN" sz="1100" kern="1200" baseline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5075267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Application relocation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Manage the relocation of a user session to another resource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3GPP 23.558 | TS 23.548 </a:t>
                      </a:r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| ETSI MEC 021 |</a:t>
                      </a:r>
                      <a:r>
                        <a:rPr lang="en-IN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3GPP TS 23.501, TS 23.502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How much work is already done on 3GPP?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29.558 (Stage</a:t>
                      </a:r>
                      <a:r>
                        <a:rPr lang="en-IN" sz="11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29.558 specifies</a:t>
                      </a:r>
                      <a:r>
                        <a:rPr lang="en-IN" sz="11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Stage 3 aspects of </a:t>
                      </a: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Application relocation APIs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79817563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NEW: Confirm User Location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Confirm whether the user is at a given location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29.122 (SCEF) | TS 29.522 (NEF)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23.558 (Stage 2)| 3GPP TS 29.558 (Stage</a:t>
                      </a:r>
                      <a:r>
                        <a:rPr lang="en-IN" sz="11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3</a:t>
                      </a: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23.558</a:t>
                      </a:r>
                      <a:r>
                        <a:rPr lang="en-IN" sz="11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in clause 8.6.2 specifies</a:t>
                      </a: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both request-response for one-time query as well as subscribe-notify model for providing UE's location on a continuous basis enabling EAS to track any UE's location changes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07315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308229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838200" y="7377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sz="3600" dirty="0"/>
              <a:t>GSMA OPAG API Mapping Feedback – EWBI (1/2)</a:t>
            </a:r>
            <a:endParaRPr lang="en-GB" altLang="en-US" sz="36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4156024"/>
              </p:ext>
            </p:extLst>
          </p:nvPr>
        </p:nvGraphicFramePr>
        <p:xfrm>
          <a:off x="208774" y="1741740"/>
          <a:ext cx="11640312" cy="3947160"/>
        </p:xfrm>
        <a:graphic>
          <a:graphicData uri="http://schemas.openxmlformats.org/drawingml/2006/table">
            <a:tbl>
              <a:tblPr firstRow="1" firstCol="1" bandRow="1"/>
              <a:tblGrid>
                <a:gridCol w="1566814">
                  <a:extLst>
                    <a:ext uri="{9D8B030D-6E8A-4147-A177-3AD203B41FA5}">
                      <a16:colId xmlns:a16="http://schemas.microsoft.com/office/drawing/2014/main" val="2424171762"/>
                    </a:ext>
                  </a:extLst>
                </a:gridCol>
                <a:gridCol w="20747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9506">
                  <a:extLst>
                    <a:ext uri="{9D8B030D-6E8A-4147-A177-3AD203B41FA5}">
                      <a16:colId xmlns:a16="http://schemas.microsoft.com/office/drawing/2014/main" val="2372134247"/>
                    </a:ext>
                  </a:extLst>
                </a:gridCol>
                <a:gridCol w="1734671">
                  <a:extLst>
                    <a:ext uri="{9D8B030D-6E8A-4147-A177-3AD203B41FA5}">
                      <a16:colId xmlns:a16="http://schemas.microsoft.com/office/drawing/2014/main" val="1900535912"/>
                    </a:ext>
                  </a:extLst>
                </a:gridCol>
                <a:gridCol w="1972235">
                  <a:extLst>
                    <a:ext uri="{9D8B030D-6E8A-4147-A177-3AD203B41FA5}">
                      <a16:colId xmlns:a16="http://schemas.microsoft.com/office/drawing/2014/main" val="4188662029"/>
                    </a:ext>
                  </a:extLst>
                </a:gridCol>
                <a:gridCol w="2642333">
                  <a:extLst>
                    <a:ext uri="{9D8B030D-6E8A-4147-A177-3AD203B41FA5}">
                      <a16:colId xmlns:a16="http://schemas.microsoft.com/office/drawing/2014/main" val="1036894182"/>
                    </a:ext>
                  </a:extLst>
                </a:gridCol>
              </a:tblGrid>
              <a:tr h="2194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APIs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Description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SDO References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Comments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ctr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Inputs</a:t>
                      </a:r>
                      <a:br>
                        <a:rPr lang="en-IN" sz="1400" b="1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</a:br>
                      <a:r>
                        <a:rPr lang="en-IN" sz="1400" b="1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(on SDO references)</a:t>
                      </a:r>
                      <a:endParaRPr lang="en-IN" sz="1400" b="1" kern="12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Additional</a:t>
                      </a:r>
                      <a:r>
                        <a:rPr lang="en-IN" sz="1400" b="1" baseline="0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r>
                        <a:rPr lang="en-IN" sz="1400" b="1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Feedback/Remarks</a:t>
                      </a:r>
                      <a:endParaRPr lang="en-IN" sz="14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5345326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Application </a:t>
                      </a:r>
                      <a:r>
                        <a:rPr lang="en-IN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onboarding</a:t>
                      </a:r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Provide and manage application images to be deployed on resources within the operator network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ETSI MEC 010-2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See NBI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6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Requirements</a:t>
                      </a:r>
                      <a:r>
                        <a:rPr lang="en-IN" sz="11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for EWBI has a strong dependency on NBI requirements, therefore the mapping information provided for NBI also applies for EWBI.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100" baseline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Further, please note that 3GPP is addressing EWBI functionality as part of </a:t>
                      </a:r>
                      <a:r>
                        <a:rPr lang="en-IN" sz="11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Rel-18 </a:t>
                      </a:r>
                      <a:r>
                        <a:rPr lang="en-IN" sz="11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in SA2, SA5 and SA6 working groups. 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NOTE: EWBI requirements (e.g. application</a:t>
                      </a:r>
                      <a:r>
                        <a:rPr lang="en-IN" sz="11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roaming) </a:t>
                      </a: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are </a:t>
                      </a:r>
                      <a:r>
                        <a:rPr lang="en-IN" sz="11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being studied in </a:t>
                      </a: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TR 23.700-98 (</a:t>
                      </a:r>
                      <a:r>
                        <a:rPr lang="en-IN" sz="11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Rel-18)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9489373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Application Instance Management (Resource Life-Cycle Management)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Reserve and use compute resources within the operator network for the deployment of applications on VMs or Containers</a:t>
                      </a:r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ETSI MEC 010-2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See NBI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8386608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Telemetry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Track usage and load of resources/capabilities used within the operator network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29.122 (SCEF) | TS 29.522 (NEF), 3GPP 28.552, 3GPP 28.554 (depending on data source)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 all requirements collected in the PRD might be covered in 3GPP definition.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See NBI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430871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Notifications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Be informed about events related to reserved/used resources/capabilities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29.122 (SCEF) | TS 29.522 (NEF)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 all requirements collected in the PRD might be covered in 3GPP definition.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See NBI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2973918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Network Events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Be informed about events related to users/subscribers using the reserved/used resources/capabilities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29.122 (SCEF) | TS 29.522 (NEF)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See NBI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4032966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Trouble Ticketing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Inform network(s) of issues arising around resource/capability reservation/usage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TMF 621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See NBI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24045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0592825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838200" y="7377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sz="3600" dirty="0"/>
              <a:t>GSMA OPAG API Mapping Feedback – EWBI (2/2)</a:t>
            </a:r>
            <a:endParaRPr lang="en-GB" altLang="en-US" sz="36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4636212"/>
              </p:ext>
            </p:extLst>
          </p:nvPr>
        </p:nvGraphicFramePr>
        <p:xfrm>
          <a:off x="199809" y="1710363"/>
          <a:ext cx="11640312" cy="3444240"/>
        </p:xfrm>
        <a:graphic>
          <a:graphicData uri="http://schemas.openxmlformats.org/drawingml/2006/table">
            <a:tbl>
              <a:tblPr firstRow="1" firstCol="1" bandRow="1"/>
              <a:tblGrid>
                <a:gridCol w="1566814">
                  <a:extLst>
                    <a:ext uri="{9D8B030D-6E8A-4147-A177-3AD203B41FA5}">
                      <a16:colId xmlns:a16="http://schemas.microsoft.com/office/drawing/2014/main" val="2424171762"/>
                    </a:ext>
                  </a:extLst>
                </a:gridCol>
                <a:gridCol w="20747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9506">
                  <a:extLst>
                    <a:ext uri="{9D8B030D-6E8A-4147-A177-3AD203B41FA5}">
                      <a16:colId xmlns:a16="http://schemas.microsoft.com/office/drawing/2014/main" val="2372134247"/>
                    </a:ext>
                  </a:extLst>
                </a:gridCol>
                <a:gridCol w="1734671">
                  <a:extLst>
                    <a:ext uri="{9D8B030D-6E8A-4147-A177-3AD203B41FA5}">
                      <a16:colId xmlns:a16="http://schemas.microsoft.com/office/drawing/2014/main" val="1900535912"/>
                    </a:ext>
                  </a:extLst>
                </a:gridCol>
                <a:gridCol w="1972235">
                  <a:extLst>
                    <a:ext uri="{9D8B030D-6E8A-4147-A177-3AD203B41FA5}">
                      <a16:colId xmlns:a16="http://schemas.microsoft.com/office/drawing/2014/main" val="4188662029"/>
                    </a:ext>
                  </a:extLst>
                </a:gridCol>
                <a:gridCol w="2642333">
                  <a:extLst>
                    <a:ext uri="{9D8B030D-6E8A-4147-A177-3AD203B41FA5}">
                      <a16:colId xmlns:a16="http://schemas.microsoft.com/office/drawing/2014/main" val="1036894182"/>
                    </a:ext>
                  </a:extLst>
                </a:gridCol>
              </a:tblGrid>
              <a:tr h="2194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APIs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Description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SDO References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Comments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ctr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Inputs</a:t>
                      </a:r>
                      <a:br>
                        <a:rPr lang="en-IN" sz="1400" b="1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</a:br>
                      <a:r>
                        <a:rPr lang="en-IN" sz="1400" b="1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(on SDO references)</a:t>
                      </a:r>
                      <a:endParaRPr lang="en-IN" sz="1400" b="1" kern="12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Additional</a:t>
                      </a:r>
                      <a:r>
                        <a:rPr lang="en-IN" sz="1400" b="1" baseline="0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r>
                        <a:rPr lang="en-IN" sz="1400" b="1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Feedback/Remarks</a:t>
                      </a:r>
                      <a:endParaRPr lang="en-IN" sz="14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5345326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East/West Bound Interface Management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Setup and maintain the EWBI (E.g. keep alive)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6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ETSI MEC is leading the EWBI scope, however these functionalities are not yet defined/developed.</a:t>
                      </a:r>
                      <a:b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ETSI MEC 40?</a:t>
                      </a:r>
                      <a:b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3 Development?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6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 check how 3gpp and ETSI can collaborate on those capabilities not already defined.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6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Requirements</a:t>
                      </a:r>
                      <a:r>
                        <a:rPr lang="en-IN" sz="11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for EWBI has a strong dependency on NBI requirements, therefore the mapping information provided for NBI also applies for EWBI.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100" baseline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Further, please note that 3GPP is addressing EWBI functionality as part of </a:t>
                      </a:r>
                      <a:r>
                        <a:rPr lang="en-IN" sz="11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Rel-18 </a:t>
                      </a:r>
                      <a:r>
                        <a:rPr lang="en-IN" sz="11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in SA2, SA5 and SA6 working groups. 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NOTE: EWBI requirements (e.g. application</a:t>
                      </a:r>
                      <a:r>
                        <a:rPr lang="en-IN" sz="11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roaming) </a:t>
                      </a: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are </a:t>
                      </a:r>
                      <a:r>
                        <a:rPr lang="en-IN" sz="11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being studied in </a:t>
                      </a: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TR 23.700-98 (</a:t>
                      </a:r>
                      <a:r>
                        <a:rPr lang="en-IN" sz="11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Rel-18)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3394457"/>
                  </a:ext>
                </a:extLst>
              </a:tr>
              <a:tr h="8382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fr-FR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Availability</a:t>
                      </a:r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Zone Information Synchronisation Service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obtain information about which zones are shared by a partner OP, where they provide coverage and what amount and type of compute they provide</a:t>
                      </a:r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7311348"/>
                  </a:ext>
                </a:extLst>
              </a:tr>
              <a:tr h="33528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LBO Roaming (Monitoring)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obtain telemetry/usage data of subscriber's using the services/capabilities exposed by a Partner OP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5075267"/>
                  </a:ext>
                </a:extLst>
              </a:tr>
              <a:tr h="60350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28.532</a:t>
                      </a:r>
                      <a:r>
                        <a:rPr lang="en-IN" sz="11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| 3GPP TS 28.550 | </a:t>
                      </a:r>
                      <a:r>
                        <a:rPr lang="en-IN" altLang="zh-CN" sz="11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28.422 | 3GPP TS 28.104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997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LBO Roaming (Authentication)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authenticate and authorise subscribers needing access to services/capabilities exposed by a partner OP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23.501 | 3GPP TS 23.502 | 3GPP TS 23.503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9817563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Edge Node Sharing (resource </a:t>
                      </a:r>
                      <a:r>
                        <a:rPr lang="en-IN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onboarding</a:t>
                      </a:r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&amp; Management)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Use and manage edge resource controlled by other OP for services offered to own users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07315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1792677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838200" y="7377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sz="3600" dirty="0"/>
              <a:t>GSMA OPAG API Mapping Feedback – SBI-CR</a:t>
            </a:r>
            <a:endParaRPr lang="en-GB" altLang="en-US" sz="36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3384381"/>
              </p:ext>
            </p:extLst>
          </p:nvPr>
        </p:nvGraphicFramePr>
        <p:xfrm>
          <a:off x="275843" y="1601506"/>
          <a:ext cx="11640314" cy="4617720"/>
        </p:xfrm>
        <a:graphic>
          <a:graphicData uri="http://schemas.openxmlformats.org/drawingml/2006/table">
            <a:tbl>
              <a:tblPr firstRow="1" firstCol="1" bandRow="1"/>
              <a:tblGrid>
                <a:gridCol w="1715252">
                  <a:extLst>
                    <a:ext uri="{9D8B030D-6E8A-4147-A177-3AD203B41FA5}">
                      <a16:colId xmlns:a16="http://schemas.microsoft.com/office/drawing/2014/main" val="2424171762"/>
                    </a:ext>
                  </a:extLst>
                </a:gridCol>
                <a:gridCol w="17152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3725">
                  <a:extLst>
                    <a:ext uri="{9D8B030D-6E8A-4147-A177-3AD203B41FA5}">
                      <a16:colId xmlns:a16="http://schemas.microsoft.com/office/drawing/2014/main" val="2372134247"/>
                    </a:ext>
                  </a:extLst>
                </a:gridCol>
                <a:gridCol w="1397257">
                  <a:extLst>
                    <a:ext uri="{9D8B030D-6E8A-4147-A177-3AD203B41FA5}">
                      <a16:colId xmlns:a16="http://schemas.microsoft.com/office/drawing/2014/main" val="1900535912"/>
                    </a:ext>
                  </a:extLst>
                </a:gridCol>
                <a:gridCol w="2087283">
                  <a:extLst>
                    <a:ext uri="{9D8B030D-6E8A-4147-A177-3AD203B41FA5}">
                      <a16:colId xmlns:a16="http://schemas.microsoft.com/office/drawing/2014/main" val="4188662029"/>
                    </a:ext>
                  </a:extLst>
                </a:gridCol>
                <a:gridCol w="3181545">
                  <a:extLst>
                    <a:ext uri="{9D8B030D-6E8A-4147-A177-3AD203B41FA5}">
                      <a16:colId xmlns:a16="http://schemas.microsoft.com/office/drawing/2014/main" val="1036894182"/>
                    </a:ext>
                  </a:extLst>
                </a:gridCol>
              </a:tblGrid>
              <a:tr h="2194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APIs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Description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SDO References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Comments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ctr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Inputs</a:t>
                      </a:r>
                      <a:br>
                        <a:rPr lang="en-IN" sz="1400" b="1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</a:br>
                      <a:r>
                        <a:rPr lang="en-IN" sz="1400" b="1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(on SDO references)</a:t>
                      </a:r>
                      <a:endParaRPr lang="en-IN" sz="1400" b="1" kern="12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Additional</a:t>
                      </a:r>
                      <a:r>
                        <a:rPr lang="en-IN" sz="1400" b="1" baseline="0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r>
                        <a:rPr lang="en-IN" sz="1400" b="1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Feedback/Remarks</a:t>
                      </a:r>
                      <a:endParaRPr lang="en-IN" sz="14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5345326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Orchestration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automated management of the application deployment on the reserved/desired resources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</a:t>
                      </a:r>
                      <a:r>
                        <a:rPr lang="en-IN" sz="11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TS 28.532 | 3GPP TS 28.531 | 3GPP TS 28.541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</a:t>
                      </a:r>
                      <a:r>
                        <a:rPr lang="en-IN" sz="11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TS 28.532, 28.531 and 28,541 together specifies orchestration for 5G VNF. Edge Application when deployed as VNF can be orchestrated using same specifications.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9489373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Virtualised Infrastructure Manager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Configuration and management of virtualisation infrastructure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8386608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Container Infrastructure Manager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Configuration and management of container infrastructure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endParaRPr lang="en-IN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endParaRPr lang="en-IN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430871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Telemetry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Obtain usage and load data on cloud resources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28.552 | 3GPP TS 28.554 | </a:t>
                      </a: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28.532</a:t>
                      </a:r>
                      <a:r>
                        <a:rPr lang="en-IN" sz="11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| 3GPP TS 28.550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</a:t>
                      </a:r>
                      <a:r>
                        <a:rPr lang="en-IN" sz="11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28.552 and TS 28.554 defines the performance measurements and KPIs for edge applications respectively.</a:t>
                      </a:r>
                    </a:p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baseline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</a:t>
                      </a:r>
                      <a:r>
                        <a:rPr lang="en-IN" sz="11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TS 28.532/28.550 defined mechanism to collect measurements (Telemetry).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baseline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NOTE: 3GPP TS 28.538 will specify requirements and impacts to 28.552/554 for Edge-related telemetry functions.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32973918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Notifications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Receive notifications on events regarding cloud resources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28.552 | </a:t>
                      </a:r>
                      <a:r>
                        <a:rPr lang="en-IN" altLang="zh-C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</a:t>
                      </a:r>
                      <a:r>
                        <a:rPr lang="en-IN" altLang="zh-CN" sz="11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28.532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28.552</a:t>
                      </a:r>
                      <a:r>
                        <a:rPr lang="en-IN" sz="11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defines</a:t>
                      </a:r>
                      <a:r>
                        <a:rPr lang="en-IN" sz="11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the virtual resource usage measurements for a slice. Measurements for edge application can also be defined.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1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TS 28.532 captures the management </a:t>
                      </a:r>
                      <a:r>
                        <a:rPr lang="en-US" altLang="zh-CN" sz="11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related notification</a:t>
                      </a:r>
                      <a:r>
                        <a:rPr lang="en-IN" altLang="zh-CN" sz="11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.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40329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7091319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564783" y="7377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sz="3600" dirty="0"/>
              <a:t>GSMA OPAG API Mapping Feedback – SBI-NR (1/2)</a:t>
            </a:r>
            <a:endParaRPr lang="en-GB" altLang="en-US" sz="36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6390638"/>
              </p:ext>
            </p:extLst>
          </p:nvPr>
        </p:nvGraphicFramePr>
        <p:xfrm>
          <a:off x="181713" y="1700376"/>
          <a:ext cx="11640312" cy="3611880"/>
        </p:xfrm>
        <a:graphic>
          <a:graphicData uri="http://schemas.openxmlformats.org/drawingml/2006/table">
            <a:tbl>
              <a:tblPr firstRow="1" firstCol="1" bandRow="1"/>
              <a:tblGrid>
                <a:gridCol w="1335642">
                  <a:extLst>
                    <a:ext uri="{9D8B030D-6E8A-4147-A177-3AD203B41FA5}">
                      <a16:colId xmlns:a16="http://schemas.microsoft.com/office/drawing/2014/main" val="2424171762"/>
                    </a:ext>
                  </a:extLst>
                </a:gridCol>
                <a:gridCol w="16068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04682">
                  <a:extLst>
                    <a:ext uri="{9D8B030D-6E8A-4147-A177-3AD203B41FA5}">
                      <a16:colId xmlns:a16="http://schemas.microsoft.com/office/drawing/2014/main" val="2372134247"/>
                    </a:ext>
                  </a:extLst>
                </a:gridCol>
                <a:gridCol w="1357507">
                  <a:extLst>
                    <a:ext uri="{9D8B030D-6E8A-4147-A177-3AD203B41FA5}">
                      <a16:colId xmlns:a16="http://schemas.microsoft.com/office/drawing/2014/main" val="1900535912"/>
                    </a:ext>
                  </a:extLst>
                </a:gridCol>
                <a:gridCol w="2012033">
                  <a:extLst>
                    <a:ext uri="{9D8B030D-6E8A-4147-A177-3AD203B41FA5}">
                      <a16:colId xmlns:a16="http://schemas.microsoft.com/office/drawing/2014/main" val="4188662029"/>
                    </a:ext>
                  </a:extLst>
                </a:gridCol>
                <a:gridCol w="3723603">
                  <a:extLst>
                    <a:ext uri="{9D8B030D-6E8A-4147-A177-3AD203B41FA5}">
                      <a16:colId xmlns:a16="http://schemas.microsoft.com/office/drawing/2014/main" val="1036894182"/>
                    </a:ext>
                  </a:extLst>
                </a:gridCol>
              </a:tblGrid>
              <a:tr h="2194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APIs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Description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SDO References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Comments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ctr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Inputs</a:t>
                      </a:r>
                      <a:br>
                        <a:rPr lang="en-IN" sz="1400" b="1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</a:br>
                      <a:r>
                        <a:rPr lang="en-IN" sz="1400" b="1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(on SDO references)</a:t>
                      </a:r>
                      <a:endParaRPr lang="en-IN" sz="1400" b="1" kern="12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Additional</a:t>
                      </a:r>
                      <a:r>
                        <a:rPr lang="en-IN" sz="1400" b="1" baseline="0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r>
                        <a:rPr lang="en-IN" sz="1400" b="1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Feedback/Remarks</a:t>
                      </a:r>
                      <a:endParaRPr lang="en-IN" sz="14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5345326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User Authentication and Authorisation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Authenticate subscribers wanting to access resources/capabilities and authorise their usage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29.522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TR 33.839</a:t>
                      </a:r>
                      <a:r>
                        <a:rPr lang="en-IN" sz="11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| 3GPP TS </a:t>
                      </a: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33.558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1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3GPP TS 23.501 | 3GPP TS 23.502| 3GPP TS 23.503| 3GPP TS 23.548 | </a:t>
                      </a: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TR 28.817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TR 33.839 and TS 33.558 is specifying</a:t>
                      </a:r>
                      <a:r>
                        <a:rPr lang="en-IN" sz="11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security aspects for Edge computing application architecture. Clause 7 of 3GPP TR 33.839 provides the study conclusions.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1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3GPP TS 23.501|TS 23.502|TS 23.503|TS 23.548 provides core network procedures related to user authentication/authorization. </a:t>
                      </a:r>
                      <a:r>
                        <a:rPr lang="en-IN" sz="11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TR 28.817 provides access control for management services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9489373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Mobility Triggers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Be informed about the need to move an application session to a different anchor point or of the actual move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29.122 | 3GPP TS 29.522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1839875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Mobility Control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Control when an application session is moved to a different anchor point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29.522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2310523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Confirm user location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Confirm that a provided location corresponds to a user's connection to a mobile network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29.122 (SCEF) | TS 29.522 (NEF)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18700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462069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555817" y="6033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sz="3600" dirty="0"/>
              <a:t>GSMA OPAG API Mapping Feedback – SBI-NR (2/2)</a:t>
            </a:r>
            <a:endParaRPr lang="en-GB" altLang="en-US" sz="36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4993227"/>
              </p:ext>
            </p:extLst>
          </p:nvPr>
        </p:nvGraphicFramePr>
        <p:xfrm>
          <a:off x="199642" y="1651070"/>
          <a:ext cx="11640312" cy="3779520"/>
        </p:xfrm>
        <a:graphic>
          <a:graphicData uri="http://schemas.openxmlformats.org/drawingml/2006/table">
            <a:tbl>
              <a:tblPr firstRow="1" firstCol="1" bandRow="1"/>
              <a:tblGrid>
                <a:gridCol w="1335642">
                  <a:extLst>
                    <a:ext uri="{9D8B030D-6E8A-4147-A177-3AD203B41FA5}">
                      <a16:colId xmlns:a16="http://schemas.microsoft.com/office/drawing/2014/main" val="2424171762"/>
                    </a:ext>
                  </a:extLst>
                </a:gridCol>
                <a:gridCol w="14903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6753">
                  <a:extLst>
                    <a:ext uri="{9D8B030D-6E8A-4147-A177-3AD203B41FA5}">
                      <a16:colId xmlns:a16="http://schemas.microsoft.com/office/drawing/2014/main" val="2372134247"/>
                    </a:ext>
                  </a:extLst>
                </a:gridCol>
                <a:gridCol w="1491977">
                  <a:extLst>
                    <a:ext uri="{9D8B030D-6E8A-4147-A177-3AD203B41FA5}">
                      <a16:colId xmlns:a16="http://schemas.microsoft.com/office/drawing/2014/main" val="1900535912"/>
                    </a:ext>
                  </a:extLst>
                </a:gridCol>
                <a:gridCol w="2067011">
                  <a:extLst>
                    <a:ext uri="{9D8B030D-6E8A-4147-A177-3AD203B41FA5}">
                      <a16:colId xmlns:a16="http://schemas.microsoft.com/office/drawing/2014/main" val="4188662029"/>
                    </a:ext>
                  </a:extLst>
                </a:gridCol>
                <a:gridCol w="3668625">
                  <a:extLst>
                    <a:ext uri="{9D8B030D-6E8A-4147-A177-3AD203B41FA5}">
                      <a16:colId xmlns:a16="http://schemas.microsoft.com/office/drawing/2014/main" val="1036894182"/>
                    </a:ext>
                  </a:extLst>
                </a:gridCol>
              </a:tblGrid>
              <a:tr h="2194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APIs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Description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SDO References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Comments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ctr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Inputs</a:t>
                      </a:r>
                      <a:br>
                        <a:rPr lang="en-IN" sz="1400" b="1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</a:br>
                      <a:r>
                        <a:rPr lang="en-IN" sz="1400" b="1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(on SDO references)</a:t>
                      </a:r>
                      <a:endParaRPr lang="en-IN" sz="1400" b="1" kern="12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Additional</a:t>
                      </a:r>
                      <a:r>
                        <a:rPr lang="en-IN" sz="1400" b="1" baseline="0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r>
                        <a:rPr lang="en-IN" sz="1400" b="1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Feedback/Remarks</a:t>
                      </a:r>
                      <a:endParaRPr lang="en-IN" sz="14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5345326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QoS</a:t>
                      </a:r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Management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Manage the </a:t>
                      </a:r>
                      <a:r>
                        <a:rPr lang="en-IN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QoS</a:t>
                      </a:r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assigned to a subscriber's application session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3GPP TS 29.122 (SCEF) | TS 29.522 (NEF)</a:t>
                      </a:r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ETSI GS MEC 015 (NEF)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28.541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1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TS 28.541 specifies the configuration of 5QI including dynamic5QI and configurable5QI. 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769176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Traffic Influence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Influence routing of traffic associated to an application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3GPP TS 29.522 (NEF)</a:t>
                      </a:r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ETSI GS MEC 015 (NEF)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8386608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Collecting Network Status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Obtain information on a subscriber's network status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29.122 | 3GPP TS 29.522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3GPP TS 28.545</a:t>
                      </a:r>
                      <a:r>
                        <a:rPr lang="en-GB" sz="11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 |</a:t>
                      </a:r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 3GPP TS 28.550 | 3GPP TS 28.532</a:t>
                      </a:r>
                      <a:r>
                        <a:rPr lang="en-GB" sz="11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 | </a:t>
                      </a:r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3GPP TS 28.552</a:t>
                      </a:r>
                      <a:r>
                        <a:rPr lang="en-GB" sz="11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 |</a:t>
                      </a:r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 3GPP TS 28.554 | 3GPP TS 28.541</a:t>
                      </a:r>
                      <a:endParaRPr lang="en-IN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</a:t>
                      </a:r>
                      <a:r>
                        <a:rPr lang="en-IN" sz="11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TS 28.545 defined fault (alarm) supervision</a:t>
                      </a:r>
                    </a:p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28.552/554 defines performance measurement and KPIs</a:t>
                      </a:r>
                    </a:p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28.550/532 defined performance assurance used to collect network data.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TS 28.541 provides network management resource</a:t>
                      </a:r>
                      <a:r>
                        <a:rPr lang="en-IN" altLang="zh-CN" sz="11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models.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430871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Managing Service availability in LADN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Manage area where application should be available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LADN Concept defined by 3GPP 23.501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2 and Stage 3 Status?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1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3GPP TS 23.501 | TS 23.502| TS 23.503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LADN mechanism was defined in Rel-15 and has been implemented in stage 3 specs.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32973918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Application relocation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Manage the relocation of an application session to another resource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3GPP 23.558 | TS 23.548 </a:t>
                      </a:r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| ETSI MEC 021 |3GPP TS 23.501,</a:t>
                      </a:r>
                      <a:r>
                        <a:rPr lang="en-IN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TS 23.502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3GPP TS 29.558 (Stage 3)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1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3GPP TS 29.522 (NEF) (Stage </a:t>
                      </a:r>
                      <a:r>
                        <a:rPr lang="en-IN" altLang="zh-CN" sz="1100" b="0" i="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3)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3GPP TS 29.558 specifies Stage 3 aspects of Application relocation APIs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4032966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NEW: Location Privacy Indicator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endParaRPr lang="en-IN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29.522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24045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2927292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25522</TotalTime>
  <Words>2814</Words>
  <Application>Microsoft Office PowerPoint</Application>
  <PresentationFormat>Widescreen</PresentationFormat>
  <Paragraphs>346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맑은 고딕</vt:lpstr>
      <vt:lpstr>Arial</vt:lpstr>
      <vt:lpstr>Calibri</vt:lpstr>
      <vt:lpstr>Calibri Light</vt:lpstr>
      <vt:lpstr>Times New Roman</vt:lpstr>
      <vt:lpstr>Office Theme</vt:lpstr>
      <vt:lpstr>    3GPP Inputs to GSMA OPAG API Mapping (SDO References)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MATRIXX Software</cp:lastModifiedBy>
  <cp:revision>2187</cp:revision>
  <dcterms:created xsi:type="dcterms:W3CDTF">2010-02-05T13:52:04Z</dcterms:created>
  <dcterms:modified xsi:type="dcterms:W3CDTF">2022-01-07T13:41:08Z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